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5" r:id="rId10"/>
    <p:sldId id="277" r:id="rId11"/>
    <p:sldId id="278" r:id="rId12"/>
    <p:sldId id="279" r:id="rId13"/>
    <p:sldId id="28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42D1-9F52-41A7-8486-664BF021A0EC}" type="datetimeFigureOut">
              <a:rPr lang="en-IN" smtClean="0"/>
              <a:t>06-08-2020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891B-1D69-43DB-A8EE-BAE19EED9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30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3891B-1D69-43DB-A8EE-BAE19EED94A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097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8A5FF11-4363-4A62-A2ED-3F50CF0F021F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776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D7A61-E15A-4CB1-A53B-18D879810988}" type="datetime1">
              <a:rPr lang="en-IN" smtClean="0"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90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C8A2-9158-4E87-93EB-72065D8D52B1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3891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C0BB6-3FAC-45C1-8DA2-73613AAB4FA3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866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D638-83A1-4B93-8482-F64AA53B6BC2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76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41F9-8520-499A-8930-C315F14AC0BD}" type="datetime1">
              <a:rPr lang="en-IN" smtClean="0"/>
              <a:t>06-08-2020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772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400-524A-4B18-9A16-312212020970}" type="datetime1">
              <a:rPr lang="en-IN" smtClean="0"/>
              <a:t>06-08-2020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1799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6BB36E-387B-4568-A9A2-44DD59D7BE6D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216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1E6E04B-8E6F-43FE-9CCE-E082509CACE1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88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B27A-16B6-426F-8CFD-2C015C5524A1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280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F02D-8DB8-4701-B53A-18AE27A76D06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13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44FE-E777-40CF-AD34-F1F7C963E974}" type="datetime1">
              <a:rPr lang="en-IN" smtClean="0"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520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B93E-E53E-467E-AC7D-E82C369E19FB}" type="datetime1">
              <a:rPr lang="en-IN" smtClean="0"/>
              <a:t>06-08-2020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141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8DAC-6492-45E9-9149-813B2932DCE1}" type="datetime1">
              <a:rPr lang="en-IN" smtClean="0"/>
              <a:t>06-08-2020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46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06E2-88EF-4B23-B9AF-94CF38C63F04}" type="datetime1">
              <a:rPr lang="en-IN" smtClean="0"/>
              <a:t>06-08-2020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039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7099D-FDCC-4417-AB05-737289843755}" type="datetime1">
              <a:rPr lang="en-IN" smtClean="0"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51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93A1-5C4C-4888-AE59-985A522D2D72}" type="datetime1">
              <a:rPr lang="en-IN" smtClean="0"/>
              <a:t>06-08-2020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53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047DFBD-1B36-4FF3-B65F-F0BC483084AA}" type="datetime1">
              <a:rPr lang="en-IN" smtClean="0"/>
              <a:t>06-08-2020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7B3ECDB-3D0C-47B8-BC3C-8C36855B01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4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 ANALYSIS-I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400" dirty="0" smtClean="0"/>
              <a:t>BY</a:t>
            </a:r>
          </a:p>
          <a:p>
            <a:r>
              <a:rPr lang="en-US" sz="4400" dirty="0" smtClean="0"/>
              <a:t>L.HENRY</a:t>
            </a:r>
          </a:p>
          <a:p>
            <a:r>
              <a:rPr lang="en-US" sz="4400" dirty="0" smtClean="0"/>
              <a:t>ASSISTANT PROFESSOR</a:t>
            </a:r>
          </a:p>
          <a:p>
            <a:r>
              <a:rPr lang="en-US" sz="4400" dirty="0" smtClean="0"/>
              <a:t>DEPT OF MATHEMATICS</a:t>
            </a:r>
          </a:p>
          <a:p>
            <a:r>
              <a:rPr lang="en-US" sz="4400" dirty="0" smtClean="0"/>
              <a:t>PERIYAR ARTS COLLEGE,CUDDALORE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300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30317" y="137168"/>
            <a:ext cx="11394151" cy="665108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400" dirty="0" smtClean="0"/>
              <a:t>Definition11: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The set of all rational numbers denoted by Q = </a:t>
            </a:r>
            <a:r>
              <a:rPr lang="en-IN" sz="1400" dirty="0" smtClean="0"/>
              <a:t>∪</a:t>
            </a:r>
            <a:r>
              <a:rPr lang="en-IN" sz="1400" baseline="-25000" dirty="0" smtClean="0"/>
              <a:t>n=1</a:t>
            </a:r>
            <a:r>
              <a:rPr lang="en-IN" sz="1400" baseline="30000" dirty="0" smtClean="0"/>
              <a:t>∞</a:t>
            </a:r>
            <a:r>
              <a:rPr lang="en-IN" sz="1400" dirty="0" smtClean="0"/>
              <a:t> </a:t>
            </a:r>
            <a:r>
              <a:rPr lang="en-IN" sz="1400" baseline="30000" dirty="0" smtClean="0"/>
              <a:t> 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</a:t>
            </a:r>
            <a:r>
              <a:rPr lang="en-IN" sz="1400" baseline="30000" dirty="0" smtClean="0"/>
              <a:t>   </a:t>
            </a:r>
            <a:endParaRPr lang="en-US" sz="1400" dirty="0" smtClean="0"/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The set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={ 0/n ,-1/n ,1/n ,-2/n ,2/n ,…………  }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n=1set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= { 0,-1,1,-2,2,…………………….}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n=2 set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2</a:t>
            </a:r>
            <a:r>
              <a:rPr lang="en-IN" sz="1400" dirty="0" smtClean="0"/>
              <a:t>= { 0, -1/2 ,1/2 ,-1 ,1,…………  },</a:t>
            </a:r>
            <a:r>
              <a:rPr lang="en-IN" sz="1400" dirty="0" err="1" smtClean="0"/>
              <a:t>etc</a:t>
            </a:r>
            <a:endParaRPr lang="en-US" sz="1400" dirty="0" smtClean="0"/>
          </a:p>
          <a:p>
            <a:pPr marL="0" indent="0">
              <a:buFont typeface="Wingdings 3" charset="2"/>
              <a:buNone/>
            </a:pPr>
            <a:r>
              <a:rPr lang="en-US" sz="1400" b="1" dirty="0" smtClean="0"/>
              <a:t>1.5G.corollary. The set of all rational numbers is countable</a:t>
            </a:r>
            <a:r>
              <a:rPr lang="en-US" sz="1400" dirty="0" smtClean="0"/>
              <a:t>.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Proof: The set of all rational numbers is the Q=  </a:t>
            </a:r>
            <a:r>
              <a:rPr lang="en-IN" sz="1400" dirty="0" smtClean="0"/>
              <a:t>∪</a:t>
            </a:r>
            <a:r>
              <a:rPr lang="en-IN" sz="1400" baseline="-25000" dirty="0" smtClean="0"/>
              <a:t>n</a:t>
            </a:r>
            <a:r>
              <a:rPr lang="en-IN" sz="1400" baseline="30000" dirty="0" smtClean="0"/>
              <a:t>∞</a:t>
            </a:r>
            <a:r>
              <a:rPr lang="en-IN" sz="1400" baseline="-25000" dirty="0" smtClean="0"/>
              <a:t>=1</a:t>
            </a:r>
            <a:r>
              <a:rPr lang="en-IN" sz="1400" dirty="0" smtClean="0"/>
              <a:t> 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 ,where 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is the set of </a:t>
            </a:r>
            <a:r>
              <a:rPr lang="en-IN" sz="1400" dirty="0" err="1" smtClean="0"/>
              <a:t>rationals</a:t>
            </a:r>
            <a:r>
              <a:rPr lang="en-IN" sz="1400" dirty="0" smtClean="0"/>
              <a:t> which can be written with denominator </a:t>
            </a:r>
            <a:r>
              <a:rPr lang="en-IN" sz="1400" dirty="0" err="1" smtClean="0"/>
              <a:t>n.That</a:t>
            </a:r>
            <a:r>
              <a:rPr lang="en-IN" sz="1400" dirty="0" smtClean="0"/>
              <a:t> is,</a:t>
            </a:r>
          </a:p>
          <a:p>
            <a:pPr marL="0" indent="0">
              <a:buFont typeface="Wingdings 3" charset="2"/>
              <a:buNone/>
            </a:pPr>
            <a:r>
              <a:rPr lang="en-IN" sz="1400" dirty="0" smtClean="0"/>
              <a:t> 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= { 0/n ,-1/n ,1/n ,-2/n ,2/n ,………………….},let us define a function </a:t>
            </a:r>
            <a:r>
              <a:rPr lang="en-IN" sz="1400" dirty="0" err="1" smtClean="0"/>
              <a:t>f</a:t>
            </a:r>
            <a:r>
              <a:rPr lang="en-IN" sz="1400" baseline="-25000" dirty="0" err="1" smtClean="0"/>
              <a:t>k</a:t>
            </a:r>
            <a:r>
              <a:rPr lang="en-IN" sz="1400" dirty="0" smtClean="0"/>
              <a:t> :I→ </a:t>
            </a:r>
            <a:r>
              <a:rPr lang="en-IN" sz="1400" dirty="0" err="1" smtClean="0"/>
              <a:t>E</a:t>
            </a:r>
            <a:r>
              <a:rPr lang="en-IN" sz="1400" baseline="-25000" dirty="0" err="1" smtClean="0"/>
              <a:t>k</a:t>
            </a:r>
            <a:r>
              <a:rPr lang="en-IN" sz="1400" dirty="0" smtClean="0"/>
              <a:t> </a:t>
            </a:r>
          </a:p>
          <a:p>
            <a:pPr marL="0" indent="0">
              <a:buFont typeface="Wingdings 3" charset="2"/>
              <a:buNone/>
            </a:pPr>
            <a:r>
              <a:rPr lang="en-IN" sz="1400" dirty="0" smtClean="0"/>
              <a:t> </a:t>
            </a:r>
            <a:r>
              <a:rPr lang="en-IN" sz="1400" dirty="0" err="1" smtClean="0"/>
              <a:t>f</a:t>
            </a:r>
            <a:r>
              <a:rPr lang="en-IN" sz="1400" baseline="-25000" dirty="0" err="1" smtClean="0"/>
              <a:t>k</a:t>
            </a:r>
            <a:r>
              <a:rPr lang="en-IN" sz="1400" dirty="0" smtClean="0"/>
              <a:t> (n)= { (1/k)[(n-1)/2]       (n=1,3,5,…………..)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                (1/k)[-n/2]            (n=2,4,6,…………..) </a:t>
            </a:r>
            <a:endParaRPr lang="en-IN" sz="1400" dirty="0" smtClean="0"/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Now, n=1  ,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={ 0,-1,1,-2,2,…………},the function is 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:I→E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 </a:t>
            </a:r>
            <a:r>
              <a:rPr lang="en-IN" sz="1400" dirty="0" smtClean="0"/>
              <a:t>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(n) = { [(n-1)/2]}              (n=1,3,5,……………)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           = {[-n/2] }                   (n=2,4,6,……………) 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Therefore</a:t>
            </a:r>
          </a:p>
          <a:p>
            <a:pPr marL="0" indent="0">
              <a:buFont typeface="Wingdings 3" charset="2"/>
              <a:buNone/>
            </a:pPr>
            <a:r>
              <a:rPr lang="en-IN" sz="1400" dirty="0" smtClean="0"/>
              <a:t>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(1)=0 , 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(2)=-1 , 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(3)=1 , 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(4)= -2,……….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Here every element of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is image of some element of the set ‘ I’ therefore f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 is onto function.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and different elements in ‘I’ have different images in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,therefore f</a:t>
            </a:r>
            <a:r>
              <a:rPr lang="en-IN" sz="1400" baseline="-25000" dirty="0" smtClean="0"/>
              <a:t>1  </a:t>
            </a:r>
            <a:r>
              <a:rPr lang="en-US" sz="1400" dirty="0" smtClean="0"/>
              <a:t> is 1-1 function.</a:t>
            </a:r>
          </a:p>
          <a:p>
            <a:pPr marL="0" indent="0">
              <a:buFont typeface="Wingdings 3" charset="2"/>
              <a:buNone/>
            </a:pPr>
            <a:r>
              <a:rPr lang="en-US" sz="1400" dirty="0" smtClean="0"/>
              <a:t>By the definition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 is equivalent to I, therefore E</a:t>
            </a:r>
            <a:r>
              <a:rPr lang="en-IN" sz="1400" baseline="-25000" dirty="0" smtClean="0"/>
              <a:t>1</a:t>
            </a:r>
            <a:r>
              <a:rPr lang="en-IN" sz="1400" dirty="0" smtClean="0"/>
              <a:t>  is countable set.</a:t>
            </a:r>
          </a:p>
          <a:p>
            <a:pPr marL="0" indent="0">
              <a:buFont typeface="Wingdings 3" charset="2"/>
              <a:buNone/>
            </a:pPr>
            <a:r>
              <a:rPr lang="en-US" sz="1400" dirty="0" err="1" smtClean="0"/>
              <a:t>Similerly</a:t>
            </a:r>
            <a:r>
              <a:rPr lang="en-US" sz="1400" dirty="0" smtClean="0"/>
              <a:t> </a:t>
            </a:r>
            <a:r>
              <a:rPr lang="en-IN" sz="1400" dirty="0" smtClean="0"/>
              <a:t>E</a:t>
            </a:r>
            <a:r>
              <a:rPr lang="en-IN" sz="1400" baseline="-25000" dirty="0" smtClean="0"/>
              <a:t>2</a:t>
            </a:r>
            <a:r>
              <a:rPr lang="en-IN" sz="1400" dirty="0" smtClean="0"/>
              <a:t> , E</a:t>
            </a:r>
            <a:r>
              <a:rPr lang="en-IN" sz="1400" baseline="-25000" dirty="0" smtClean="0"/>
              <a:t>3</a:t>
            </a:r>
            <a:r>
              <a:rPr lang="en-IN" sz="1400" dirty="0" smtClean="0"/>
              <a:t> , ......., 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,......... are countable sets ,using countable union of countable sets is countable,  ∪</a:t>
            </a:r>
            <a:r>
              <a:rPr lang="en-IN" sz="1400" baseline="-25000" dirty="0" smtClean="0"/>
              <a:t>n=1</a:t>
            </a:r>
            <a:r>
              <a:rPr lang="en-IN" sz="1400" baseline="30000" dirty="0" smtClean="0"/>
              <a:t>∞</a:t>
            </a:r>
            <a:r>
              <a:rPr lang="en-IN" sz="1400" dirty="0" smtClean="0"/>
              <a:t> E</a:t>
            </a:r>
            <a:r>
              <a:rPr lang="en-IN" sz="1400" baseline="-25000" dirty="0" smtClean="0"/>
              <a:t>n</a:t>
            </a:r>
            <a:r>
              <a:rPr lang="en-IN" sz="1400" dirty="0" smtClean="0"/>
              <a:t>  is countable.</a:t>
            </a:r>
          </a:p>
          <a:p>
            <a:pPr marL="0" indent="0">
              <a:buFont typeface="Wingdings 3" charset="2"/>
              <a:buNone/>
            </a:pPr>
            <a:r>
              <a:rPr lang="en-IN" sz="1400" dirty="0" smtClean="0"/>
              <a:t>Therefore the set of rational numbers Q is countable.</a:t>
            </a:r>
          </a:p>
          <a:p>
            <a:pPr marL="0" indent="0">
              <a:buFont typeface="Wingdings 3" charset="2"/>
              <a:buNone/>
            </a:pP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316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72523" y="1153682"/>
            <a:ext cx="10772614" cy="58127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 smtClean="0"/>
              <a:t>1.5H.Theorem: If B is an infinite subset of the countable set A, then B is countable.(or) Prove that a subset of a countable is countable.</a:t>
            </a:r>
          </a:p>
          <a:p>
            <a:pPr marL="0" indent="0">
              <a:buFont typeface="Wingdings 3" charset="2"/>
              <a:buNone/>
            </a:pPr>
            <a:r>
              <a:rPr lang="en-US" sz="1600" dirty="0" smtClean="0"/>
              <a:t>Proof: Let A ={</a:t>
            </a:r>
            <a:r>
              <a:rPr lang="en-IN" sz="1600" dirty="0" smtClean="0"/>
              <a:t>a</a:t>
            </a:r>
            <a:r>
              <a:rPr lang="en-IN" sz="1600" baseline="-25000" dirty="0" smtClean="0"/>
              <a:t>1</a:t>
            </a:r>
            <a:r>
              <a:rPr lang="en-IN" sz="1600" dirty="0" smtClean="0"/>
              <a:t> , a</a:t>
            </a:r>
            <a:r>
              <a:rPr lang="en-IN" sz="1600" baseline="-25000" dirty="0" smtClean="0"/>
              <a:t>2</a:t>
            </a:r>
            <a:r>
              <a:rPr lang="en-IN" sz="1600" dirty="0" smtClean="0"/>
              <a:t> , a</a:t>
            </a:r>
            <a:r>
              <a:rPr lang="en-IN" sz="1600" baseline="-25000" dirty="0" smtClean="0"/>
              <a:t>3</a:t>
            </a:r>
            <a:r>
              <a:rPr lang="en-IN" sz="1600" dirty="0" smtClean="0"/>
              <a:t> ,........, a</a:t>
            </a:r>
            <a:r>
              <a:rPr lang="en-IN" sz="1600" baseline="-25000" dirty="0" smtClean="0"/>
              <a:t>n</a:t>
            </a:r>
            <a:r>
              <a:rPr lang="en-IN" sz="1600" dirty="0" smtClean="0"/>
              <a:t> ,..........       }. Then each element of B is an </a:t>
            </a:r>
            <a:r>
              <a:rPr lang="en-IN" sz="1600" dirty="0" err="1" smtClean="0"/>
              <a:t>a</a:t>
            </a:r>
            <a:r>
              <a:rPr lang="en-IN" sz="1600" baseline="-25000" dirty="0" err="1" smtClean="0"/>
              <a:t>i</a:t>
            </a:r>
            <a:r>
              <a:rPr lang="en-IN" sz="1600" dirty="0" smtClean="0"/>
              <a:t> . Let n1 be the smallest subscript for which a</a:t>
            </a:r>
            <a:r>
              <a:rPr lang="en-IN" sz="1600" baseline="-25000" dirty="0" smtClean="0"/>
              <a:t>n1</a:t>
            </a:r>
            <a:r>
              <a:rPr lang="en-IN" sz="1600" dirty="0" smtClean="0"/>
              <a:t> ∈B , let n2 be the next smallest , and so </a:t>
            </a:r>
            <a:r>
              <a:rPr lang="en-IN" sz="1600" dirty="0" err="1" smtClean="0"/>
              <a:t>on.Then</a:t>
            </a:r>
            <a:r>
              <a:rPr lang="en-IN" sz="1600" dirty="0" smtClean="0"/>
              <a:t> B= { a</a:t>
            </a:r>
            <a:r>
              <a:rPr lang="en-IN" sz="1600" baseline="-25000" dirty="0" smtClean="0"/>
              <a:t>n1</a:t>
            </a:r>
            <a:r>
              <a:rPr lang="en-IN" sz="1600" dirty="0" smtClean="0"/>
              <a:t> , a</a:t>
            </a:r>
            <a:r>
              <a:rPr lang="en-IN" sz="1600" baseline="-25000" dirty="0" smtClean="0"/>
              <a:t>n2</a:t>
            </a:r>
            <a:r>
              <a:rPr lang="en-IN" sz="1600" dirty="0" smtClean="0"/>
              <a:t> ,...........   }.The elements of B are thus labelled with 1 , 2, 3 ,……..and so B is countable.</a:t>
            </a:r>
          </a:p>
          <a:p>
            <a:pPr marL="0" indent="0">
              <a:buFont typeface="Wingdings 3" charset="2"/>
              <a:buNone/>
            </a:pPr>
            <a:r>
              <a:rPr lang="en-US" sz="1600" dirty="0" smtClean="0"/>
              <a:t>1.6:Real numbers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2083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9068" y="-1299120"/>
            <a:ext cx="6868020" cy="94462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2121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13340" y="-1286332"/>
            <a:ext cx="6853275" cy="9425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489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458" y="2844854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THANK YOU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038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Definition1:Cartesian product </a:t>
            </a:r>
          </a:p>
          <a:p>
            <a:pPr marL="0" indent="0">
              <a:buNone/>
            </a:pPr>
            <a:r>
              <a:rPr lang="en-US" dirty="0" smtClean="0"/>
              <a:t>If A,B are </a:t>
            </a:r>
            <a:r>
              <a:rPr lang="en-US" dirty="0" err="1" smtClean="0"/>
              <a:t>sets,then</a:t>
            </a:r>
            <a:r>
              <a:rPr lang="en-US" dirty="0" smtClean="0"/>
              <a:t> the Cartesian product of A and B(denoted A X B )is the set of all ordered pairs &lt; </a:t>
            </a:r>
            <a:r>
              <a:rPr lang="en-US" dirty="0" err="1" smtClean="0"/>
              <a:t>a,b</a:t>
            </a:r>
            <a:r>
              <a:rPr lang="en-US" dirty="0" smtClean="0"/>
              <a:t>&gt; where </a:t>
            </a:r>
            <a:r>
              <a:rPr lang="en-IN" dirty="0" err="1"/>
              <a:t>a∈</a:t>
            </a:r>
            <a:r>
              <a:rPr lang="en-IN" dirty="0" err="1" smtClean="0"/>
              <a:t>A</a:t>
            </a:r>
            <a:r>
              <a:rPr lang="en-IN" dirty="0" smtClean="0"/>
              <a:t>,</a:t>
            </a:r>
            <a:r>
              <a:rPr lang="en-IN" dirty="0"/>
              <a:t> </a:t>
            </a:r>
            <a:r>
              <a:rPr lang="en-IN" dirty="0" err="1"/>
              <a:t>b∈B</a:t>
            </a:r>
            <a:r>
              <a:rPr lang="en-IN" dirty="0"/>
              <a:t> </a:t>
            </a:r>
            <a:r>
              <a:rPr lang="en-US" dirty="0" smtClean="0"/>
              <a:t>with the property that each </a:t>
            </a:r>
            <a:r>
              <a:rPr lang="en-IN" dirty="0" err="1"/>
              <a:t>a∈</a:t>
            </a:r>
            <a:r>
              <a:rPr lang="en-IN" dirty="0" err="1" smtClean="0"/>
              <a:t>A</a:t>
            </a:r>
            <a:r>
              <a:rPr lang="en-IN" dirty="0" smtClean="0"/>
              <a:t> belongs to precisely one pair &lt;</a:t>
            </a:r>
            <a:r>
              <a:rPr lang="en-IN" dirty="0" err="1" smtClean="0"/>
              <a:t>a,b</a:t>
            </a:r>
            <a:r>
              <a:rPr lang="en-IN" dirty="0" smtClean="0"/>
              <a:t>&gt; ,where b=f(a)</a:t>
            </a:r>
            <a:r>
              <a:rPr lang="en-US" dirty="0" smtClean="0"/>
              <a:t> and b is called image of ‘a’ under the function f, The set A is called the domain of f. the range of f is the set {</a:t>
            </a:r>
            <a:r>
              <a:rPr lang="en-IN" dirty="0" err="1"/>
              <a:t>b∈</a:t>
            </a:r>
            <a:r>
              <a:rPr lang="en-IN" dirty="0" err="1" smtClean="0"/>
              <a:t>B</a:t>
            </a:r>
            <a:r>
              <a:rPr lang="en-IN" dirty="0" smtClean="0"/>
              <a:t> / b=f(a) for some </a:t>
            </a:r>
            <a:r>
              <a:rPr lang="en-IN" dirty="0" err="1"/>
              <a:t>a∈A</a:t>
            </a:r>
            <a:r>
              <a:rPr lang="en-IN" dirty="0"/>
              <a:t> </a:t>
            </a:r>
            <a:r>
              <a:rPr lang="en-IN" dirty="0" smtClean="0"/>
              <a:t>}.That </a:t>
            </a:r>
            <a:r>
              <a:rPr lang="en-IN" dirty="0" err="1" smtClean="0"/>
              <a:t>is,the</a:t>
            </a:r>
            <a:r>
              <a:rPr lang="en-IN" dirty="0" smtClean="0"/>
              <a:t> range of f is the subset of B consisting of all images of elements of A. Such function is sometimes called a mapping of A into B.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function f:R</a:t>
            </a:r>
            <a:r>
              <a:rPr lang="en-IN" dirty="0" smtClean="0"/>
              <a:t>→</a:t>
            </a:r>
            <a:r>
              <a:rPr lang="en-IN" dirty="0" err="1" smtClean="0"/>
              <a:t>R,defined</a:t>
            </a:r>
            <a:r>
              <a:rPr lang="en-IN" dirty="0" smtClean="0"/>
              <a:t> by f(x)=x² where R is the set (-∞ , ∞ ) that is f(2)=4,f(-2)=4, f(3)=9 f(1)=1 </a:t>
            </a:r>
            <a:r>
              <a:rPr lang="en-IN" dirty="0" err="1" smtClean="0"/>
              <a:t>etc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65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Definition2 :Onto function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‘ f ’ is a function from A into B, we write f:A</a:t>
            </a:r>
            <a:r>
              <a:rPr lang="en-IN" dirty="0"/>
              <a:t> </a:t>
            </a:r>
            <a:r>
              <a:rPr lang="en-IN" dirty="0" smtClean="0"/>
              <a:t>→ B. If the range of f is all of B, We say that f is a function from A onto B. In this case sometimes write f : A ⇒ B.</a:t>
            </a:r>
          </a:p>
          <a:p>
            <a:pPr marL="0" indent="0">
              <a:buNone/>
            </a:pPr>
            <a:r>
              <a:rPr lang="en-US" dirty="0" smtClean="0"/>
              <a:t> example:</a:t>
            </a:r>
          </a:p>
          <a:p>
            <a:pPr marL="0" indent="0">
              <a:buNone/>
            </a:pPr>
            <a:r>
              <a:rPr lang="en-US" dirty="0" smtClean="0"/>
              <a:t>Let A={ 0, -1,1,-2,2,-3,3,-4,4,-5,5} and B={ 0,1,4,9,16,25} ,the function </a:t>
            </a:r>
          </a:p>
          <a:p>
            <a:pPr marL="0" indent="0">
              <a:buNone/>
            </a:pPr>
            <a:r>
              <a:rPr lang="en-US" dirty="0" smtClean="0"/>
              <a:t>f:A</a:t>
            </a:r>
            <a:r>
              <a:rPr lang="en-IN" dirty="0"/>
              <a:t> </a:t>
            </a:r>
            <a:r>
              <a:rPr lang="en-IN" dirty="0" smtClean="0"/>
              <a:t>→B , defined by f(x)=</a:t>
            </a:r>
            <a:r>
              <a:rPr lang="en-IN" dirty="0"/>
              <a:t> </a:t>
            </a:r>
            <a:r>
              <a:rPr lang="en-IN" dirty="0" smtClean="0"/>
              <a:t>x².here the range of f is all of B.</a:t>
            </a:r>
          </a:p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(0)=0,f(1)=1,f(-1)=1,f(2)=4,f(-2)=4,f(3)=9,etc,therefore here every element of the set B is image of some element of the set </a:t>
            </a:r>
            <a:r>
              <a:rPr lang="en-US" dirty="0" err="1" smtClean="0"/>
              <a:t>A.Hence</a:t>
            </a:r>
            <a:r>
              <a:rPr lang="en-US" dirty="0" smtClean="0"/>
              <a:t> on to function.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36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Real –valued functions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Definition 3: f:A</a:t>
            </a:r>
            <a:r>
              <a:rPr lang="en-IN" dirty="0" smtClean="0"/>
              <a:t>→R, here R is the set of all real numbers, the range of a given f is contained in the set of all real </a:t>
            </a:r>
            <a:r>
              <a:rPr lang="en-IN" dirty="0" err="1" smtClean="0"/>
              <a:t>numbers,then</a:t>
            </a:r>
            <a:r>
              <a:rPr lang="en-IN" dirty="0" smtClean="0"/>
              <a:t> we call f a real valued function.</a:t>
            </a:r>
          </a:p>
          <a:p>
            <a:pPr marL="0" indent="0">
              <a:buNone/>
            </a:pPr>
            <a:r>
              <a:rPr lang="en-US" dirty="0" smtClean="0"/>
              <a:t>Definition 4: If f:A</a:t>
            </a:r>
            <a:r>
              <a:rPr lang="en-IN" dirty="0" smtClean="0"/>
              <a:t>→R and g:A→R, we define </a:t>
            </a:r>
            <a:r>
              <a:rPr lang="en-IN" dirty="0" err="1" smtClean="0"/>
              <a:t>f+g</a:t>
            </a:r>
            <a:r>
              <a:rPr lang="en-IN" dirty="0" smtClean="0"/>
              <a:t> as the function whose values at </a:t>
            </a:r>
            <a:r>
              <a:rPr lang="en-IN" dirty="0" err="1" smtClean="0"/>
              <a:t>x∈A</a:t>
            </a:r>
            <a:r>
              <a:rPr lang="en-IN" dirty="0" smtClean="0"/>
              <a:t> is equal to f(x) + g(x). That is (</a:t>
            </a:r>
            <a:r>
              <a:rPr lang="en-IN" dirty="0" err="1" smtClean="0"/>
              <a:t>f+g</a:t>
            </a:r>
            <a:r>
              <a:rPr lang="en-IN" dirty="0" smtClean="0"/>
              <a:t>)(x)= f(x) + g(x)     (</a:t>
            </a:r>
            <a:r>
              <a:rPr lang="en-IN" dirty="0" err="1" smtClean="0"/>
              <a:t>x∈A</a:t>
            </a:r>
            <a:r>
              <a:rPr lang="en-IN" dirty="0" smtClean="0"/>
              <a:t>),</a:t>
            </a:r>
          </a:p>
          <a:p>
            <a:pPr marL="0" indent="0">
              <a:buNone/>
            </a:pPr>
            <a:r>
              <a:rPr lang="en-IN" dirty="0" smtClean="0"/>
              <a:t>In set notation  f + g = { &lt; x, f(x) + g(x)&gt; / </a:t>
            </a:r>
            <a:r>
              <a:rPr lang="en-IN" dirty="0" err="1" smtClean="0"/>
              <a:t>x∈A</a:t>
            </a:r>
            <a:r>
              <a:rPr lang="en-IN" dirty="0" smtClean="0"/>
              <a:t> },</a:t>
            </a:r>
          </a:p>
          <a:p>
            <a:pPr marL="0" indent="0">
              <a:buNone/>
            </a:pPr>
            <a:r>
              <a:rPr lang="en-US" dirty="0" err="1" smtClean="0"/>
              <a:t>Similerly,we</a:t>
            </a:r>
            <a:r>
              <a:rPr lang="en-US" dirty="0" smtClean="0"/>
              <a:t> define f – g and </a:t>
            </a:r>
            <a:r>
              <a:rPr lang="en-US" dirty="0" err="1" smtClean="0"/>
              <a:t>fg</a:t>
            </a:r>
            <a:r>
              <a:rPr lang="en-US" dirty="0" smtClean="0"/>
              <a:t> defined by,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(f-g)(x)= f(x) – g(x)         (x</a:t>
            </a:r>
            <a:r>
              <a:rPr lang="en-IN" dirty="0" smtClean="0"/>
              <a:t>∈A),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fg</a:t>
            </a:r>
            <a:r>
              <a:rPr lang="en-US" dirty="0" smtClean="0"/>
              <a:t>)(x) = f(x)g(x)               (x</a:t>
            </a:r>
            <a:r>
              <a:rPr lang="en-IN" dirty="0" smtClean="0"/>
              <a:t>∈A),</a:t>
            </a:r>
          </a:p>
          <a:p>
            <a:pPr marL="0" indent="0">
              <a:buNone/>
            </a:pPr>
            <a:r>
              <a:rPr lang="en-US" dirty="0" smtClean="0"/>
              <a:t>Finally, if g(x)</a:t>
            </a:r>
            <a:r>
              <a:rPr lang="en-IN" dirty="0"/>
              <a:t> </a:t>
            </a:r>
            <a:r>
              <a:rPr lang="en-IN" dirty="0" smtClean="0"/>
              <a:t>≠0 for all x</a:t>
            </a:r>
            <a:r>
              <a:rPr lang="en-IN" dirty="0"/>
              <a:t> </a:t>
            </a:r>
            <a:r>
              <a:rPr lang="en-IN" dirty="0" smtClean="0"/>
              <a:t>∈A, we can define f/g by </a:t>
            </a:r>
          </a:p>
          <a:p>
            <a:pPr marL="0" indent="0">
              <a:buNone/>
            </a:pPr>
            <a:r>
              <a:rPr lang="en-US" dirty="0" smtClean="0"/>
              <a:t>(f/g)(x) = f(x)/g(x),           (x</a:t>
            </a:r>
            <a:r>
              <a:rPr lang="en-IN" dirty="0"/>
              <a:t> </a:t>
            </a:r>
            <a:r>
              <a:rPr lang="en-IN" dirty="0" smtClean="0"/>
              <a:t>∈A). The </a:t>
            </a:r>
            <a:r>
              <a:rPr lang="en-IN" dirty="0" err="1" smtClean="0"/>
              <a:t>sum,difference,product</a:t>
            </a:r>
            <a:r>
              <a:rPr lang="en-IN" dirty="0" smtClean="0"/>
              <a:t>, and quotient of two real-valued functions with the same domain are again real-valued functions.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06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Defn:5 If f:A</a:t>
            </a:r>
            <a:r>
              <a:rPr lang="en-IN" dirty="0" smtClean="0"/>
              <a:t>→R and c is a real number (</a:t>
            </a:r>
            <a:r>
              <a:rPr lang="en-IN" dirty="0" err="1" smtClean="0"/>
              <a:t>c∈R</a:t>
            </a:r>
            <a:r>
              <a:rPr lang="en-IN" dirty="0" smtClean="0"/>
              <a:t>), the function </a:t>
            </a:r>
            <a:r>
              <a:rPr lang="en-IN" dirty="0" err="1" smtClean="0"/>
              <a:t>cf</a:t>
            </a:r>
            <a:r>
              <a:rPr lang="en-IN" dirty="0" smtClean="0"/>
              <a:t> is defined by </a:t>
            </a:r>
            <a:r>
              <a:rPr lang="en-US" dirty="0" smtClean="0"/>
              <a:t>     (</a:t>
            </a:r>
            <a:r>
              <a:rPr lang="en-US" dirty="0" err="1" smtClean="0"/>
              <a:t>cf</a:t>
            </a:r>
            <a:r>
              <a:rPr lang="en-US" dirty="0" smtClean="0"/>
              <a:t>)(x)=c[f(x)]     (x</a:t>
            </a:r>
            <a:r>
              <a:rPr lang="en-IN" dirty="0" smtClean="0"/>
              <a:t>∈A).</a:t>
            </a:r>
          </a:p>
          <a:p>
            <a:pPr marL="0" indent="0">
              <a:buNone/>
            </a:pPr>
            <a:r>
              <a:rPr lang="en-US" dirty="0" smtClean="0"/>
              <a:t>Defn:6 If f:A</a:t>
            </a:r>
            <a:r>
              <a:rPr lang="en-IN" dirty="0" smtClean="0"/>
              <a:t>→R , g:A→R, then max(</a:t>
            </a:r>
            <a:r>
              <a:rPr lang="en-IN" dirty="0" err="1" smtClean="0"/>
              <a:t>f,g</a:t>
            </a:r>
            <a:r>
              <a:rPr lang="en-IN" dirty="0" smtClean="0"/>
              <a:t>) is the function defined by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max(</a:t>
            </a:r>
            <a:r>
              <a:rPr lang="en-IN" dirty="0" err="1" smtClean="0"/>
              <a:t>f,g</a:t>
            </a:r>
            <a:r>
              <a:rPr lang="en-IN" dirty="0" smtClean="0"/>
              <a:t>)(x) = max [ f(x),g(x) ] and min(</a:t>
            </a:r>
            <a:r>
              <a:rPr lang="en-IN" dirty="0" err="1" smtClean="0"/>
              <a:t>f,g</a:t>
            </a:r>
            <a:r>
              <a:rPr lang="en-IN" dirty="0" smtClean="0"/>
              <a:t>) = min [f(x),g(x) ]    (</a:t>
            </a:r>
            <a:r>
              <a:rPr lang="en-IN" dirty="0" err="1" smtClean="0"/>
              <a:t>x∈A</a:t>
            </a:r>
            <a:r>
              <a:rPr lang="en-IN" dirty="0" smtClean="0"/>
              <a:t>)</a:t>
            </a:r>
          </a:p>
          <a:p>
            <a:pPr marL="0" indent="0">
              <a:buNone/>
            </a:pPr>
            <a:r>
              <a:rPr lang="en-IN" dirty="0" smtClean="0"/>
              <a:t>Defn:7 If f:A→R, then </a:t>
            </a:r>
            <a:r>
              <a:rPr lang="en-IN" dirty="0" err="1" smtClean="0"/>
              <a:t>IfI</a:t>
            </a:r>
            <a:r>
              <a:rPr lang="en-IN" dirty="0" smtClean="0"/>
              <a:t> (modulus) is the function defined by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</a:t>
            </a:r>
            <a:r>
              <a:rPr lang="en-IN" dirty="0" err="1" smtClean="0"/>
              <a:t>IfI</a:t>
            </a:r>
            <a:r>
              <a:rPr lang="en-IN" dirty="0" smtClean="0"/>
              <a:t>(x) = If(x)I</a:t>
            </a:r>
            <a:r>
              <a:rPr lang="en-IN" dirty="0"/>
              <a:t>      </a:t>
            </a:r>
            <a:r>
              <a:rPr lang="en-IN" dirty="0" smtClean="0"/>
              <a:t> (</a:t>
            </a:r>
            <a:r>
              <a:rPr lang="en-IN" dirty="0" err="1" smtClean="0"/>
              <a:t>x∈A</a:t>
            </a:r>
            <a:r>
              <a:rPr lang="en-IN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If a , b are real numbers, the formula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max(a , b)=[</a:t>
            </a:r>
            <a:r>
              <a:rPr lang="en-US" dirty="0" err="1" smtClean="0"/>
              <a:t>Ia-bI</a:t>
            </a:r>
            <a:r>
              <a:rPr lang="en-US" dirty="0" smtClean="0"/>
              <a:t> +a +b]/ 2,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min(a , b)= [-</a:t>
            </a:r>
            <a:r>
              <a:rPr lang="en-US" dirty="0" err="1" smtClean="0"/>
              <a:t>Ia-bI</a:t>
            </a:r>
            <a:r>
              <a:rPr lang="en-US" dirty="0" smtClean="0"/>
              <a:t> + a + b]/2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max(f , g)= [If-g I +f +g]/2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min(f , g )= [-If-g I + f + g]/2 , for real –valued functions f and g .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88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 one- to- one (or) 1-1 function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00510" cy="39832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Defn:8If f:A</a:t>
            </a:r>
            <a:r>
              <a:rPr lang="en-IN" dirty="0"/>
              <a:t> </a:t>
            </a:r>
            <a:r>
              <a:rPr lang="en-IN" dirty="0" smtClean="0"/>
              <a:t>→</a:t>
            </a:r>
            <a:r>
              <a:rPr lang="en-IN" dirty="0" err="1" smtClean="0"/>
              <a:t>B,then</a:t>
            </a:r>
            <a:r>
              <a:rPr lang="en-IN" dirty="0" smtClean="0"/>
              <a:t> f is called one-to-one (denoted 1-1) ,if  f(x)=f(y) implies x=y   (</a:t>
            </a:r>
            <a:r>
              <a:rPr lang="en-IN" dirty="0" err="1" smtClean="0"/>
              <a:t>x,y</a:t>
            </a:r>
            <a:r>
              <a:rPr lang="en-IN" dirty="0"/>
              <a:t> </a:t>
            </a:r>
            <a:r>
              <a:rPr lang="en-IN" dirty="0" smtClean="0"/>
              <a:t>∈ A) (or) when x</a:t>
            </a:r>
            <a:r>
              <a:rPr lang="en-IN" dirty="0"/>
              <a:t> </a:t>
            </a:r>
            <a:r>
              <a:rPr lang="en-IN" dirty="0" smtClean="0"/>
              <a:t>≠ </a:t>
            </a:r>
            <a:r>
              <a:rPr lang="en-IN" dirty="0" err="1" smtClean="0"/>
              <a:t>y,then</a:t>
            </a:r>
            <a:r>
              <a:rPr lang="en-IN" dirty="0" smtClean="0"/>
              <a:t> f(x) ≠ f(y).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f:A</a:t>
            </a:r>
            <a:r>
              <a:rPr lang="en-IN" dirty="0"/>
              <a:t> </a:t>
            </a:r>
            <a:r>
              <a:rPr lang="en-IN" dirty="0" smtClean="0"/>
              <a:t>→ B, defined by f(x)=</a:t>
            </a:r>
            <a:r>
              <a:rPr lang="en-IN" dirty="0"/>
              <a:t> </a:t>
            </a:r>
            <a:r>
              <a:rPr lang="en-IN" dirty="0" smtClean="0"/>
              <a:t>x², where   A={ 0,1,2,3,4}   and  B={ 0,1,2,3,4,5,6,7,8,9,10,16}</a:t>
            </a:r>
          </a:p>
          <a:p>
            <a:pPr marL="0" indent="0">
              <a:buNone/>
            </a:pPr>
            <a:r>
              <a:rPr lang="en-US" dirty="0" smtClean="0"/>
              <a:t>Here, f(0)=0, f(1)=1,f(2)=4, f(3)= 9,f(4)=16.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60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Equivalence and </a:t>
            </a:r>
            <a:r>
              <a:rPr lang="en-US" dirty="0" err="1" smtClean="0"/>
              <a:t>countability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608260" cy="4254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Defn:9 If f: A</a:t>
            </a:r>
            <a:r>
              <a:rPr lang="en-IN" dirty="0"/>
              <a:t> </a:t>
            </a:r>
            <a:r>
              <a:rPr lang="en-IN" dirty="0" smtClean="0"/>
              <a:t>⇒ B and f is 1-1,then f is called a 1-1 correspondence (between A and B ).If there exists a 1-1 correspondence between the sets A and B , then A and B are called equivalent.</a:t>
            </a:r>
          </a:p>
          <a:p>
            <a:pPr marL="0" indent="0">
              <a:buNone/>
            </a:pPr>
            <a:r>
              <a:rPr lang="en-US" dirty="0" smtClean="0"/>
              <a:t>Example: f:A</a:t>
            </a:r>
            <a:r>
              <a:rPr lang="en-IN" dirty="0"/>
              <a:t> </a:t>
            </a:r>
            <a:r>
              <a:rPr lang="en-IN" dirty="0" smtClean="0"/>
              <a:t>→ B ,defined by f(x)=</a:t>
            </a:r>
            <a:r>
              <a:rPr lang="en-IN" dirty="0"/>
              <a:t> </a:t>
            </a:r>
            <a:r>
              <a:rPr lang="en-IN" dirty="0" smtClean="0"/>
              <a:t>x² and A={1,2,3,4,5} and  B={ 1,4,9,16,25},</a:t>
            </a:r>
          </a:p>
          <a:p>
            <a:pPr marL="0" indent="0">
              <a:buNone/>
            </a:pPr>
            <a:r>
              <a:rPr lang="en-IN" dirty="0" smtClean="0"/>
              <a:t>here f satisfies onto and 1-1 function </a:t>
            </a:r>
            <a:r>
              <a:rPr lang="en-IN" dirty="0" err="1" smtClean="0"/>
              <a:t>conditions,therefore</a:t>
            </a:r>
            <a:r>
              <a:rPr lang="en-IN" dirty="0" smtClean="0"/>
              <a:t> 1-1 correspondence function.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07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Equivalence and </a:t>
            </a:r>
            <a:r>
              <a:rPr lang="en-US" dirty="0" err="1" smtClean="0"/>
              <a:t>Countability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6" y="2262753"/>
            <a:ext cx="11693470" cy="4688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Defn:10 The set A is said to be countable if A is equivalent to the set I of positive integers.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0" indent="0">
              <a:buNone/>
            </a:pPr>
            <a:r>
              <a:rPr lang="en-US" dirty="0" smtClean="0"/>
              <a:t>Let f:I</a:t>
            </a:r>
            <a:r>
              <a:rPr lang="en-IN" dirty="0"/>
              <a:t> </a:t>
            </a:r>
            <a:r>
              <a:rPr lang="en-IN" dirty="0" smtClean="0"/>
              <a:t>→A, where I=set of all positive integers ={1,2,3,4,……} and A=set of all integers {0,1,-1,2,-2,3,-3,...} the function defined by</a:t>
            </a:r>
          </a:p>
          <a:p>
            <a:pPr marL="0" indent="0">
              <a:buNone/>
            </a:pPr>
            <a:r>
              <a:rPr lang="en-IN" dirty="0"/>
              <a:t>f</a:t>
            </a:r>
            <a:r>
              <a:rPr lang="en-IN" dirty="0" smtClean="0"/>
              <a:t>(n)=(n-1)/2,  (n= 1,3,5,7,…….) and</a:t>
            </a:r>
          </a:p>
          <a:p>
            <a:pPr marL="0" indent="0">
              <a:buNone/>
            </a:pPr>
            <a:r>
              <a:rPr lang="en-IN" dirty="0" smtClean="0"/>
              <a:t>f(n)=(-n)/2 ,   (n=2,4,6,8,………).Therefore the set A set of all integers is countable.        </a:t>
            </a:r>
          </a:p>
          <a:p>
            <a:pPr marL="0" indent="0">
              <a:buNone/>
            </a:pPr>
            <a:r>
              <a:rPr lang="en-IN" dirty="0" err="1" smtClean="0"/>
              <a:t>Theoritical</a:t>
            </a:r>
            <a:r>
              <a:rPr lang="en-IN" dirty="0" smtClean="0"/>
              <a:t> definition of countable set: If every elements of a set A can be arranged by some mathematical order then the set A is countable.</a:t>
            </a:r>
          </a:p>
          <a:p>
            <a:pPr marL="0" indent="0">
              <a:buNone/>
            </a:pPr>
            <a:r>
              <a:rPr lang="en-IN" dirty="0" smtClean="0"/>
              <a:t>Example: Z={ 0,1,-1,2,-2,3,-3,…….n,-n,……}   </a:t>
            </a:r>
          </a:p>
          <a:p>
            <a:pPr marL="0" indent="0">
              <a:buNone/>
            </a:pPr>
            <a:r>
              <a:rPr lang="en-IN" dirty="0" smtClean="0"/>
              <a:t>Example:</a:t>
            </a:r>
            <a:r>
              <a:rPr lang="en-IN" dirty="0"/>
              <a:t>A</a:t>
            </a:r>
            <a:r>
              <a:rPr lang="en-IN" baseline="-25000" dirty="0"/>
              <a:t>1   </a:t>
            </a:r>
            <a:r>
              <a:rPr lang="en-IN" dirty="0" smtClean="0"/>
              <a:t> ={</a:t>
            </a:r>
            <a:r>
              <a:rPr lang="en-IN" dirty="0"/>
              <a:t>a</a:t>
            </a:r>
            <a:r>
              <a:rPr lang="en-IN" baseline="-25000" dirty="0"/>
              <a:t>1 , </a:t>
            </a:r>
            <a:r>
              <a:rPr lang="en-IN" dirty="0"/>
              <a:t>a</a:t>
            </a:r>
            <a:r>
              <a:rPr lang="en-IN" baseline="-25000" dirty="0"/>
              <a:t>2</a:t>
            </a:r>
            <a:r>
              <a:rPr lang="en-IN" dirty="0"/>
              <a:t>,a</a:t>
            </a:r>
            <a:r>
              <a:rPr lang="en-IN" baseline="-25000" dirty="0"/>
              <a:t>3</a:t>
            </a:r>
            <a:r>
              <a:rPr lang="en-IN" dirty="0"/>
              <a:t> ,..... a</a:t>
            </a:r>
            <a:r>
              <a:rPr lang="en-IN" baseline="-25000" dirty="0"/>
              <a:t>n </a:t>
            </a:r>
            <a:r>
              <a:rPr lang="en-IN" baseline="-25000" dirty="0" smtClean="0"/>
              <a:t>,........</a:t>
            </a:r>
            <a:r>
              <a:rPr lang="en-IN" dirty="0" smtClean="0"/>
              <a:t> } this set is </a:t>
            </a:r>
            <a:r>
              <a:rPr lang="en-IN" dirty="0" err="1" smtClean="0"/>
              <a:t>countable,since</a:t>
            </a:r>
            <a:r>
              <a:rPr lang="en-IN" dirty="0" smtClean="0"/>
              <a:t> we can </a:t>
            </a:r>
            <a:r>
              <a:rPr lang="en-IN" dirty="0" err="1" smtClean="0"/>
              <a:t>lable</a:t>
            </a:r>
            <a:r>
              <a:rPr lang="en-IN" dirty="0" smtClean="0"/>
              <a:t> the</a:t>
            </a:r>
          </a:p>
          <a:p>
            <a:pPr marL="0" indent="0">
              <a:buNone/>
            </a:pPr>
            <a:r>
              <a:rPr lang="en-US" dirty="0" smtClean="0"/>
              <a:t>Elements </a:t>
            </a:r>
            <a:r>
              <a:rPr lang="en-IN" dirty="0" smtClean="0"/>
              <a:t>a</a:t>
            </a:r>
            <a:r>
              <a:rPr lang="en-IN" baseline="-25000" dirty="0" smtClean="0"/>
              <a:t>1</a:t>
            </a:r>
            <a:r>
              <a:rPr lang="en-IN" dirty="0" smtClean="0"/>
              <a:t> is the first term ,</a:t>
            </a:r>
            <a:r>
              <a:rPr lang="en-IN" dirty="0"/>
              <a:t> a</a:t>
            </a:r>
            <a:r>
              <a:rPr lang="en-IN" baseline="-25000" dirty="0"/>
              <a:t>2</a:t>
            </a:r>
            <a:r>
              <a:rPr lang="en-IN" dirty="0"/>
              <a:t> </a:t>
            </a:r>
            <a:r>
              <a:rPr lang="en-IN" dirty="0" smtClean="0"/>
              <a:t>is the second </a:t>
            </a:r>
            <a:r>
              <a:rPr lang="en-IN" dirty="0" err="1" smtClean="0"/>
              <a:t>term,etc</a:t>
            </a:r>
            <a:r>
              <a:rPr lang="en-IN" dirty="0" smtClean="0"/>
              <a:t> </a:t>
            </a:r>
            <a:r>
              <a:rPr lang="en-IN" dirty="0"/>
              <a:t>a</a:t>
            </a:r>
            <a:r>
              <a:rPr lang="en-IN" baseline="-25000" dirty="0"/>
              <a:t>n</a:t>
            </a:r>
            <a:r>
              <a:rPr lang="en-IN" dirty="0"/>
              <a:t> </a:t>
            </a:r>
            <a:r>
              <a:rPr lang="en-IN" dirty="0" smtClean="0"/>
              <a:t>is the </a:t>
            </a:r>
            <a:r>
              <a:rPr lang="en-IN" dirty="0"/>
              <a:t>n</a:t>
            </a:r>
            <a:r>
              <a:rPr lang="en-IN" baseline="30000" dirty="0"/>
              <a:t>th</a:t>
            </a:r>
            <a:r>
              <a:rPr lang="en-IN" dirty="0"/>
              <a:t> </a:t>
            </a:r>
            <a:r>
              <a:rPr lang="en-IN" dirty="0" smtClean="0"/>
              <a:t>term of </a:t>
            </a:r>
            <a:r>
              <a:rPr lang="en-IN" dirty="0"/>
              <a:t>A</a:t>
            </a:r>
            <a:r>
              <a:rPr lang="en-IN" baseline="-25000" dirty="0"/>
              <a:t>1</a:t>
            </a:r>
            <a:r>
              <a:rPr lang="en-IN" dirty="0"/>
              <a:t> </a:t>
            </a:r>
            <a:r>
              <a:rPr lang="en-IN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8288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882403" y="222191"/>
            <a:ext cx="9411942" cy="61923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ECDB-3D0C-47B8-BC3C-8C36855B010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583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522</TotalTime>
  <Words>826</Words>
  <Application>Microsoft Office PowerPoint</Application>
  <PresentationFormat>Widescreen</PresentationFormat>
  <Paragraphs>95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 Boardroom</vt:lpstr>
      <vt:lpstr>REAL ANALYSIS-I</vt:lpstr>
      <vt:lpstr>1.3FUNCTIONS</vt:lpstr>
      <vt:lpstr>Definition2 :Onto function</vt:lpstr>
      <vt:lpstr>1.4 Real –valued functions</vt:lpstr>
      <vt:lpstr>Definitions :</vt:lpstr>
      <vt:lpstr>Definition: one- to- one (or) 1-1 function</vt:lpstr>
      <vt:lpstr>1.5 Equivalence and countability</vt:lpstr>
      <vt:lpstr>1.5 Equivalence and 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ANALYSIS-I</dc:title>
  <dc:creator>anto justin alexander henry</dc:creator>
  <cp:lastModifiedBy>anto justin alexander henry</cp:lastModifiedBy>
  <cp:revision>72</cp:revision>
  <dcterms:created xsi:type="dcterms:W3CDTF">2020-08-01T07:08:37Z</dcterms:created>
  <dcterms:modified xsi:type="dcterms:W3CDTF">2020-08-06T16:21:00Z</dcterms:modified>
</cp:coreProperties>
</file>